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56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A41C8-9E7A-4E24-B237-2F8D7AFEDD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0E3743-E8AD-4AC6-B629-ADBFC89A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BC1FF6-8394-46B1-9A82-16120180E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D25CE-43E2-436D-85CB-83F13A995216}" type="datetimeFigureOut">
              <a:rPr lang="de-DE" smtClean="0"/>
              <a:t>08.08.2022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9A1E3F-0061-41AD-9F36-DDDC0E5E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8A3AFD-4835-411C-B899-BCB562E10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7A18-82AF-4F65-81A5-2BAB3DC746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185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FC737-C0FC-49EA-A809-F7152B825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D79BFBE-CCC0-4B36-AA50-94D9E08B6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337E0A-E339-4570-A466-6143EFE5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D25CE-43E2-436D-85CB-83F13A995216}" type="datetimeFigureOut">
              <a:rPr lang="de-DE" smtClean="0"/>
              <a:t>08.08.2022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47A122-C7B8-4CC3-8BFB-5A2993CCA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6CCDC3-4C7F-48BF-85F8-8381FB9B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7A18-82AF-4F65-81A5-2BAB3DC746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0933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9FAADBD-DE32-4566-A2BE-C8B23DEECE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0DBFD58-0DDD-4F00-901C-AEC53ED07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F44FED-37D0-407F-9C02-0F215C321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D25CE-43E2-436D-85CB-83F13A995216}" type="datetimeFigureOut">
              <a:rPr lang="de-DE" smtClean="0"/>
              <a:t>08.08.2022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D12F61-DB6A-4037-9CBF-CCA673632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77C2D1-C8CF-4882-A0B2-D9FFC8A97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7A18-82AF-4F65-81A5-2BAB3DC746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879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F34C0-0611-40C0-8245-2D69A9F0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80B689-1B62-4646-8D3E-53C86A32E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F6BA67-8FFB-4169-B7B9-CA4E2684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D25CE-43E2-436D-85CB-83F13A995216}" type="datetimeFigureOut">
              <a:rPr lang="de-DE" smtClean="0"/>
              <a:t>08.08.2022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747ABD-C206-4041-B81C-7741D891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F8DA1E-FC61-4F5D-8789-14CADAB15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7A18-82AF-4F65-81A5-2BAB3DC746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6749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DC1A69-B20E-45F7-B356-62EC8040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CF2DB1-F55D-4D88-8ED5-DAB4599F3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7CC907-C2B0-4ACB-9C22-6753C0E4F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D25CE-43E2-436D-85CB-83F13A995216}" type="datetimeFigureOut">
              <a:rPr lang="de-DE" smtClean="0"/>
              <a:t>08.08.2022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212E21-F6E4-4ACC-8065-AEED9890E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2FE0D9-5C2F-4FE4-BCFE-33DBB7A53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7A18-82AF-4F65-81A5-2BAB3DC746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2271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013E1D-F2FF-47E5-81A0-0EA77D1A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328D38-C63B-4F18-B063-9EBFF35E99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7C773FC-E752-4FE6-BFB3-37CA1D60C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9314DD8-B144-48FD-AE37-A6A63AC8D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D25CE-43E2-436D-85CB-83F13A995216}" type="datetimeFigureOut">
              <a:rPr lang="de-DE" smtClean="0"/>
              <a:t>08.08.2022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E98975C-30AD-4F93-A28C-DFEF6750D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C47782-FB52-4233-BBCB-7F39941A8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7A18-82AF-4F65-81A5-2BAB3DC746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5947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EFFB10-B509-4184-8E58-1B13A8BCF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A325F6-8B93-460A-BC0A-60829FF7C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2F23C30-DDF6-4730-93BE-DFE110CD4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9290D2F-BE03-45A4-AC8B-C60083D3A5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7051BE7-947C-4E2F-A34B-51BEDB605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D260D5-9040-4BB0-BB4E-6FD75E5B4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D25CE-43E2-436D-85CB-83F13A995216}" type="datetimeFigureOut">
              <a:rPr lang="de-DE" smtClean="0"/>
              <a:t>08.08.2022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D0297BC-0902-4073-8976-C63BC73D5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B148D01-E482-4130-A3CC-93806F703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7A18-82AF-4F65-81A5-2BAB3DC746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86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99681-FEE6-4ADE-BA8F-E9034AC9F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F87B3B6-FBAF-489C-AA4D-71694FB28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D25CE-43E2-436D-85CB-83F13A995216}" type="datetimeFigureOut">
              <a:rPr lang="de-DE" smtClean="0"/>
              <a:t>08.08.2022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99B041-028E-4A1F-953F-818B77D3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5DF79F-013E-46D7-951C-B813A866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7A18-82AF-4F65-81A5-2BAB3DC746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308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F2FDF19-0C88-4DCB-8514-BFC4CA05F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D25CE-43E2-436D-85CB-83F13A995216}" type="datetimeFigureOut">
              <a:rPr lang="de-DE" smtClean="0"/>
              <a:t>08.08.2022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84C5E2C-A2AE-44CC-AE6F-5D072915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7A5EEB-8F38-44E6-8FE3-6CE3B991C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7A18-82AF-4F65-81A5-2BAB3DC746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760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358066-D63C-4D84-8A11-329412011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1923C1-C24E-4593-BFB5-7AA3E5D2D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AC714CC-6EBA-44EB-8399-B719860EA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80D616-CFED-47F8-94B3-3BB8F3057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D25CE-43E2-436D-85CB-83F13A995216}" type="datetimeFigureOut">
              <a:rPr lang="de-DE" smtClean="0"/>
              <a:t>08.08.2022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32286F-5921-4C95-86A8-019A279E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CEEA9A-5DD1-4687-AB6C-756312FDC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7A18-82AF-4F65-81A5-2BAB3DC746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2913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8137D4-BA0C-4F7D-89EB-4A07285A4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D80469C-06B1-43C3-8276-29C95DF106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1B5A8B3-B933-4A91-AAA1-5655D4078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CBA2B0-DED3-4EB1-9554-60F1EBBA6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D25CE-43E2-436D-85CB-83F13A995216}" type="datetimeFigureOut">
              <a:rPr lang="de-DE" smtClean="0"/>
              <a:t>08.08.2022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8138DC-CDDB-4370-8450-21E683215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D8CF98-6263-45F6-A0EF-52A8B07FF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97A18-82AF-4F65-81A5-2BAB3DC746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085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8370D8C-330E-4BBE-A112-3CBDB50B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00A77D-608B-4402-9E3A-77D4304AF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07EF28-F177-4B9F-940C-AFF0BFE2CC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D25CE-43E2-436D-85CB-83F13A995216}" type="datetimeFigureOut">
              <a:rPr lang="de-DE" smtClean="0"/>
              <a:t>08.08.2022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381148-C988-4978-B507-F3D07D22B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3BC9F8-5EAE-49E0-BA4F-F2BF7F164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97A18-82AF-4F65-81A5-2BAB3DC746E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55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593AB36C-B29A-4C63-9504-F618720CC8D9}"/>
              </a:ext>
            </a:extLst>
          </p:cNvPr>
          <p:cNvSpPr txBox="1">
            <a:spLocks/>
          </p:cNvSpPr>
          <p:nvPr/>
        </p:nvSpPr>
        <p:spPr>
          <a:xfrm>
            <a:off x="190385" y="5651022"/>
            <a:ext cx="3456384" cy="1090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err="1">
                <a:solidFill>
                  <a:schemeClr val="bg1"/>
                </a:solidFill>
                <a:latin typeface="Swis721 Lt BT" panose="020B0403020202020204" pitchFamily="34" charset="0"/>
              </a:rPr>
              <a:t>Marija</a:t>
            </a:r>
            <a:r>
              <a:rPr lang="en-US" sz="2400" dirty="0">
                <a:solidFill>
                  <a:schemeClr val="bg1"/>
                </a:solidFill>
                <a:latin typeface="Swis721 Lt BT" panose="020B0403020202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Swis721 Lt BT" panose="020B0403020202020204" pitchFamily="34" charset="0"/>
              </a:rPr>
              <a:t>Nedeljković</a:t>
            </a:r>
            <a:br>
              <a:rPr lang="en-US" sz="2400" dirty="0">
                <a:solidFill>
                  <a:schemeClr val="bg1"/>
                </a:solidFill>
                <a:latin typeface="Swis721 Lt BT" panose="020B0403020202020204" pitchFamily="34" charset="0"/>
              </a:rPr>
            </a:br>
            <a:r>
              <a:rPr lang="de-DE" sz="1400" dirty="0">
                <a:solidFill>
                  <a:schemeClr val="bg1"/>
                </a:solidFill>
                <a:latin typeface="Swis721 Lt BT" panose="020B0403020202020204" pitchFamily="34" charset="0"/>
              </a:rPr>
              <a:t>Slice </a:t>
            </a:r>
            <a:r>
              <a:rPr lang="de-DE" sz="1400" dirty="0" err="1">
                <a:solidFill>
                  <a:schemeClr val="bg1"/>
                </a:solidFill>
                <a:latin typeface="Swis721 Lt BT" panose="020B0403020202020204" pitchFamily="34" charset="0"/>
              </a:rPr>
              <a:t>of</a:t>
            </a:r>
            <a:r>
              <a:rPr lang="de-DE" sz="1400" dirty="0">
                <a:solidFill>
                  <a:schemeClr val="bg1"/>
                </a:solidFill>
                <a:latin typeface="Swis721 Lt BT" panose="020B0403020202020204" pitchFamily="34" charset="0"/>
              </a:rPr>
              <a:t> Science Workshop</a:t>
            </a:r>
            <a:endParaRPr lang="en-US" sz="1400" dirty="0">
              <a:solidFill>
                <a:schemeClr val="bg1"/>
              </a:solidFill>
              <a:latin typeface="Swis721 Lt BT" panose="020B0403020202020204" pitchFamily="34" charset="0"/>
            </a:endParaRPr>
          </a:p>
          <a:p>
            <a:pPr algn="l"/>
            <a:r>
              <a:rPr lang="en-US" sz="1400" dirty="0">
                <a:solidFill>
                  <a:schemeClr val="bg1"/>
                </a:solidFill>
                <a:latin typeface="Swis721 Lt BT" panose="020B0403020202020204" pitchFamily="34" charset="0"/>
              </a:rPr>
              <a:t>17. August 2022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198B77F-1B28-4CF2-8382-5ADD49D0AC88}"/>
              </a:ext>
            </a:extLst>
          </p:cNvPr>
          <p:cNvSpPr txBox="1">
            <a:spLocks/>
          </p:cNvSpPr>
          <p:nvPr/>
        </p:nvSpPr>
        <p:spPr>
          <a:xfrm>
            <a:off x="1244224" y="1412000"/>
            <a:ext cx="9329743" cy="1306248"/>
          </a:xfrm>
          <a:prstGeom prst="rect">
            <a:avLst/>
          </a:prstGeom>
        </p:spPr>
        <p:txBody>
          <a:bodyPr vert="horz" lIns="14400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4000" b="1" dirty="0">
                <a:solidFill>
                  <a:schemeClr val="bg1"/>
                </a:solidFill>
                <a:latin typeface="Swis721 BT" panose="020B0504020202020204" pitchFamily="34" charset="0"/>
              </a:rPr>
              <a:t>Decoding </a:t>
            </a:r>
            <a:r>
              <a:rPr lang="de-DE" sz="4000" b="1" dirty="0" err="1">
                <a:solidFill>
                  <a:schemeClr val="bg1"/>
                </a:solidFill>
                <a:latin typeface="Swis721 BT" panose="020B0504020202020204" pitchFamily="34" charset="0"/>
              </a:rPr>
              <a:t>the</a:t>
            </a:r>
            <a:r>
              <a:rPr lang="de-DE" sz="4000" b="1" dirty="0">
                <a:solidFill>
                  <a:schemeClr val="bg1"/>
                </a:solidFill>
                <a:latin typeface="Swis721 BT" panose="020B0504020202020204" pitchFamily="34" charset="0"/>
              </a:rPr>
              <a:t> </a:t>
            </a:r>
            <a:r>
              <a:rPr lang="de-DE" sz="4000" b="1" dirty="0" err="1">
                <a:solidFill>
                  <a:schemeClr val="bg1"/>
                </a:solidFill>
                <a:latin typeface="Swis721 BT" panose="020B0504020202020204" pitchFamily="34" charset="0"/>
              </a:rPr>
              <a:t>representation</a:t>
            </a:r>
            <a:r>
              <a:rPr lang="de-DE" sz="4000" b="1" dirty="0">
                <a:solidFill>
                  <a:schemeClr val="bg1"/>
                </a:solidFill>
                <a:latin typeface="Swis721 BT" panose="020B0504020202020204" pitchFamily="34" charset="0"/>
              </a:rPr>
              <a:t> </a:t>
            </a:r>
            <a:r>
              <a:rPr lang="de-DE" sz="4000" b="1" dirty="0" err="1">
                <a:solidFill>
                  <a:schemeClr val="bg1"/>
                </a:solidFill>
                <a:latin typeface="Swis721 BT" panose="020B0504020202020204" pitchFamily="34" charset="0"/>
              </a:rPr>
              <a:t>of</a:t>
            </a:r>
            <a:r>
              <a:rPr lang="de-DE" sz="4000" b="1" dirty="0">
                <a:solidFill>
                  <a:schemeClr val="bg1"/>
                </a:solidFill>
                <a:latin typeface="Swis721 BT" panose="020B0504020202020204" pitchFamily="34" charset="0"/>
              </a:rPr>
              <a:t> </a:t>
            </a:r>
            <a:r>
              <a:rPr lang="de-DE" sz="4000" b="1" dirty="0" err="1">
                <a:solidFill>
                  <a:schemeClr val="bg1"/>
                </a:solidFill>
                <a:latin typeface="Swis721 BT" panose="020B0504020202020204" pitchFamily="34" charset="0"/>
              </a:rPr>
              <a:t>space</a:t>
            </a:r>
            <a:r>
              <a:rPr lang="de-DE" sz="4000" b="1" dirty="0">
                <a:solidFill>
                  <a:schemeClr val="bg1"/>
                </a:solidFill>
                <a:latin typeface="Swis721 BT" panose="020B0504020202020204" pitchFamily="34" charset="0"/>
              </a:rPr>
              <a:t> in </a:t>
            </a:r>
            <a:r>
              <a:rPr lang="de-DE" sz="4000" b="1" dirty="0" err="1">
                <a:solidFill>
                  <a:schemeClr val="bg1"/>
                </a:solidFill>
                <a:latin typeface="Swis721 BT" panose="020B0504020202020204" pitchFamily="34" charset="0"/>
              </a:rPr>
              <a:t>the</a:t>
            </a:r>
            <a:r>
              <a:rPr lang="de-DE" sz="4000" b="1" dirty="0">
                <a:solidFill>
                  <a:schemeClr val="bg1"/>
                </a:solidFill>
                <a:latin typeface="Swis721 BT" panose="020B0504020202020204" pitchFamily="34" charset="0"/>
              </a:rPr>
              <a:t> </a:t>
            </a:r>
            <a:r>
              <a:rPr lang="de-DE" sz="4000" b="1" dirty="0" err="1">
                <a:solidFill>
                  <a:schemeClr val="bg1"/>
                </a:solidFill>
                <a:latin typeface="Swis721 BT" panose="020B0504020202020204" pitchFamily="34" charset="0"/>
              </a:rPr>
              <a:t>auditory</a:t>
            </a:r>
            <a:r>
              <a:rPr lang="de-DE" sz="4000" b="1" dirty="0">
                <a:solidFill>
                  <a:schemeClr val="bg1"/>
                </a:solidFill>
                <a:latin typeface="Swis721 BT" panose="020B0504020202020204" pitchFamily="34" charset="0"/>
              </a:rPr>
              <a:t> </a:t>
            </a:r>
            <a:r>
              <a:rPr lang="de-DE" sz="4000" b="1" dirty="0" err="1">
                <a:solidFill>
                  <a:schemeClr val="bg1"/>
                </a:solidFill>
                <a:latin typeface="Swis721 BT" panose="020B0504020202020204" pitchFamily="34" charset="0"/>
              </a:rPr>
              <a:t>cortex</a:t>
            </a:r>
            <a:endParaRPr lang="en-US" sz="4000" b="1" dirty="0">
              <a:solidFill>
                <a:schemeClr val="bg1"/>
              </a:solidFill>
              <a:latin typeface="Swis721 BT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247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886FB35-E7D4-4EEF-A5E6-897044EFF2B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8180962" cy="990600"/>
          </a:xfrm>
          <a:prstGeom prst="rect">
            <a:avLst/>
          </a:prstGeom>
        </p:spPr>
        <p:txBody>
          <a:bodyPr vert="horz" lIns="14400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The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brain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constructs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our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entire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(360 °)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auditory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world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with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information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from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just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two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„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microphones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“ (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our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ears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).</a:t>
            </a:r>
            <a:endParaRPr lang="en-US" sz="2400" dirty="0">
              <a:solidFill>
                <a:schemeClr val="bg1"/>
              </a:solidFill>
              <a:latin typeface="SwitzerlandLight" pitchFamily="2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BA1560C-5826-473A-A55C-A03FD1F0E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060" y="1135434"/>
            <a:ext cx="7671880" cy="4506372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3DDC4F44-1ECE-417A-9E53-7836219F4C6A}"/>
              </a:ext>
            </a:extLst>
          </p:cNvPr>
          <p:cNvSpPr txBox="1">
            <a:spLocks/>
          </p:cNvSpPr>
          <p:nvPr/>
        </p:nvSpPr>
        <p:spPr>
          <a:xfrm>
            <a:off x="6445790" y="5576192"/>
            <a:ext cx="3486150" cy="292748"/>
          </a:xfrm>
          <a:prstGeom prst="rect">
            <a:avLst/>
          </a:prstGeom>
        </p:spPr>
        <p:txBody>
          <a:bodyPr vert="horz" lIns="14400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000" dirty="0">
                <a:solidFill>
                  <a:schemeClr val="tx1"/>
                </a:solidFill>
                <a:latin typeface="SwitzerlandLight" pitchFamily="2" charset="0"/>
              </a:rPr>
              <a:t>B. Grothe</a:t>
            </a:r>
            <a:endParaRPr lang="en-US" sz="1000" dirty="0">
              <a:solidFill>
                <a:schemeClr val="tx1"/>
              </a:solidFill>
              <a:latin typeface="SwitzerlandLight" pitchFamily="2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D82F282-36BE-4C82-A8D4-0A57BB715A2A}"/>
              </a:ext>
            </a:extLst>
          </p:cNvPr>
          <p:cNvSpPr txBox="1">
            <a:spLocks/>
          </p:cNvSpPr>
          <p:nvPr/>
        </p:nvSpPr>
        <p:spPr>
          <a:xfrm>
            <a:off x="0" y="5997551"/>
            <a:ext cx="12192001" cy="860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We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know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>
                <a:solidFill>
                  <a:srgbClr val="00B050"/>
                </a:solidFill>
                <a:latin typeface="Swis721 BT" panose="020B0504020202020204" pitchFamily="34" charset="0"/>
              </a:rPr>
              <a:t>a </a:t>
            </a:r>
            <a:r>
              <a:rPr lang="de-DE" sz="2000" b="1" dirty="0" err="1">
                <a:solidFill>
                  <a:srgbClr val="00B050"/>
                </a:solidFill>
                <a:latin typeface="Swis721 BT" panose="020B0504020202020204" pitchFamily="34" charset="0"/>
              </a:rPr>
              <a:t>lot</a:t>
            </a:r>
            <a:r>
              <a:rPr lang="de-DE" sz="2000" b="1" dirty="0">
                <a:solidFill>
                  <a:srgbClr val="00B050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about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the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rgbClr val="00B050"/>
                </a:solidFill>
                <a:latin typeface="Swis721 BT" panose="020B0504020202020204" pitchFamily="34" charset="0"/>
              </a:rPr>
              <a:t>physical</a:t>
            </a:r>
            <a:r>
              <a:rPr lang="de-DE" sz="2000" b="1" dirty="0">
                <a:solidFill>
                  <a:srgbClr val="00B050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rgbClr val="00B050"/>
                </a:solidFill>
                <a:latin typeface="Swis721 BT" panose="020B0504020202020204" pitchFamily="34" charset="0"/>
              </a:rPr>
              <a:t>cues</a:t>
            </a:r>
            <a:r>
              <a:rPr lang="de-DE" sz="2000" b="1" dirty="0">
                <a:solidFill>
                  <a:srgbClr val="00B050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we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use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to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encode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space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, </a:t>
            </a:r>
            <a:b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</a:br>
            <a:r>
              <a:rPr lang="en-US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but </a:t>
            </a:r>
            <a:r>
              <a:rPr lang="en-US" sz="2000" b="1" dirty="0">
                <a:solidFill>
                  <a:srgbClr val="C00000"/>
                </a:solidFill>
                <a:latin typeface="Swis721 BT" panose="020B0504020202020204" pitchFamily="34" charset="0"/>
              </a:rPr>
              <a:t>little</a:t>
            </a:r>
            <a:r>
              <a:rPr lang="en-US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about how the brain </a:t>
            </a:r>
            <a:r>
              <a:rPr lang="en-US" sz="2000" b="1" dirty="0">
                <a:solidFill>
                  <a:srgbClr val="C00000"/>
                </a:solidFill>
                <a:latin typeface="Swis721 BT" panose="020B0504020202020204" pitchFamily="34" charset="0"/>
              </a:rPr>
              <a:t>represents this encoding. </a:t>
            </a:r>
            <a:endParaRPr lang="de-DE" sz="2000" b="1" dirty="0">
              <a:solidFill>
                <a:srgbClr val="C00000"/>
              </a:solidFill>
              <a:latin typeface="Swis721 BT" panose="020B05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BF1052-196D-4A25-BF5B-1AEB2412AE3C}"/>
              </a:ext>
            </a:extLst>
          </p:cNvPr>
          <p:cNvSpPr txBox="1">
            <a:spLocks/>
          </p:cNvSpPr>
          <p:nvPr/>
        </p:nvSpPr>
        <p:spPr>
          <a:xfrm>
            <a:off x="11391088" y="6565252"/>
            <a:ext cx="800911" cy="292748"/>
          </a:xfrm>
          <a:prstGeom prst="rect">
            <a:avLst/>
          </a:prstGeom>
        </p:spPr>
        <p:txBody>
          <a:bodyPr vert="horz" lIns="14400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000" dirty="0">
                <a:solidFill>
                  <a:schemeClr val="tx1"/>
                </a:solidFill>
                <a:latin typeface="SwitzerlandLight" pitchFamily="2" charset="0"/>
              </a:rPr>
              <a:t>1</a:t>
            </a:r>
            <a:endParaRPr lang="en-US" sz="1000" dirty="0">
              <a:solidFill>
                <a:schemeClr val="tx1"/>
              </a:solidFill>
              <a:latin typeface="Switzerland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45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886FB35-E7D4-4EEF-A5E6-897044EFF2B2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708205" cy="990600"/>
          </a:xfrm>
          <a:prstGeom prst="rect">
            <a:avLst/>
          </a:prstGeom>
        </p:spPr>
        <p:txBody>
          <a:bodyPr vert="horz" lIns="14400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Psychophysical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(human)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experiments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indicate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that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neuronal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tuning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toward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the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front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is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of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particular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importance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…</a:t>
            </a:r>
            <a:endParaRPr lang="en-US" sz="2400" dirty="0">
              <a:solidFill>
                <a:schemeClr val="bg1"/>
              </a:solidFill>
              <a:latin typeface="SwitzerlandLight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DC4F44-1ECE-417A-9E53-7836219F4C6A}"/>
              </a:ext>
            </a:extLst>
          </p:cNvPr>
          <p:cNvSpPr txBox="1">
            <a:spLocks/>
          </p:cNvSpPr>
          <p:nvPr/>
        </p:nvSpPr>
        <p:spPr>
          <a:xfrm>
            <a:off x="5862133" y="5540980"/>
            <a:ext cx="3486150" cy="292748"/>
          </a:xfrm>
          <a:prstGeom prst="rect">
            <a:avLst/>
          </a:prstGeom>
        </p:spPr>
        <p:txBody>
          <a:bodyPr vert="horz" lIns="14400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000" dirty="0" err="1">
                <a:solidFill>
                  <a:schemeClr val="tx1"/>
                </a:solidFill>
                <a:latin typeface="SwitzerlandLight" pitchFamily="2" charset="0"/>
              </a:rPr>
              <a:t>iStock</a:t>
            </a:r>
            <a:r>
              <a:rPr lang="de-DE" sz="1000" dirty="0">
                <a:solidFill>
                  <a:schemeClr val="tx1"/>
                </a:solidFill>
                <a:latin typeface="SwitzerlandLight" pitchFamily="2" charset="0"/>
              </a:rPr>
              <a:t>™ via www.thetradenews.com</a:t>
            </a:r>
            <a:endParaRPr lang="en-US" sz="1000" dirty="0">
              <a:solidFill>
                <a:schemeClr val="tx1"/>
              </a:solidFill>
              <a:latin typeface="SwitzerlandLight" pitchFamily="2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D82F282-36BE-4C82-A8D4-0A57BB715A2A}"/>
              </a:ext>
            </a:extLst>
          </p:cNvPr>
          <p:cNvSpPr txBox="1">
            <a:spLocks/>
          </p:cNvSpPr>
          <p:nvPr/>
        </p:nvSpPr>
        <p:spPr>
          <a:xfrm>
            <a:off x="0" y="5997551"/>
            <a:ext cx="12192001" cy="860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… but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research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in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animal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models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have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been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thus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far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b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</a:br>
            <a:r>
              <a:rPr lang="de-DE" sz="2000" b="1" dirty="0" err="1">
                <a:solidFill>
                  <a:srgbClr val="C00000"/>
                </a:solidFill>
                <a:latin typeface="Swis721 BT" panose="020B0504020202020204" pitchFamily="34" charset="0"/>
              </a:rPr>
              <a:t>insufficient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to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>
                <a:solidFill>
                  <a:srgbClr val="00B050"/>
                </a:solidFill>
                <a:latin typeface="Swis721 BT" panose="020B0504020202020204" pitchFamily="34" charset="0"/>
              </a:rPr>
              <a:t>support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or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rgbClr val="C00000"/>
                </a:solidFill>
                <a:latin typeface="Swis721 BT" panose="020B0504020202020204" pitchFamily="34" charset="0"/>
              </a:rPr>
              <a:t>contradict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this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claim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…</a:t>
            </a:r>
            <a:endParaRPr lang="de-DE" sz="2000" b="1" dirty="0">
              <a:solidFill>
                <a:srgbClr val="C00000"/>
              </a:solidFill>
              <a:latin typeface="Swis721 BT" panose="020B05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BF1052-196D-4A25-BF5B-1AEB2412AE3C}"/>
              </a:ext>
            </a:extLst>
          </p:cNvPr>
          <p:cNvSpPr txBox="1">
            <a:spLocks/>
          </p:cNvSpPr>
          <p:nvPr/>
        </p:nvSpPr>
        <p:spPr>
          <a:xfrm>
            <a:off x="11391088" y="6565252"/>
            <a:ext cx="800911" cy="292748"/>
          </a:xfrm>
          <a:prstGeom prst="rect">
            <a:avLst/>
          </a:prstGeom>
        </p:spPr>
        <p:txBody>
          <a:bodyPr vert="horz" lIns="14400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000" dirty="0">
                <a:solidFill>
                  <a:schemeClr val="tx1"/>
                </a:solidFill>
                <a:latin typeface="SwitzerlandLight" pitchFamily="2" charset="0"/>
              </a:rPr>
              <a:t>2</a:t>
            </a:r>
            <a:endParaRPr lang="en-US" sz="1000" dirty="0">
              <a:solidFill>
                <a:schemeClr val="tx1"/>
              </a:solidFill>
              <a:latin typeface="SwitzerlandLight" pitchFamily="2" charset="0"/>
            </a:endParaRPr>
          </a:p>
        </p:txBody>
      </p:sp>
      <p:pic>
        <p:nvPicPr>
          <p:cNvPr id="1026" name="Picture 2" descr="https://www.thetradenews.com/wp-content/uploads/2017/12/Blindfold-Man-and-lightbulbs-iStock_000082754585_XXXLarge.jpg">
            <a:extLst>
              <a:ext uri="{FF2B5EF4-FFF2-40B4-BE49-F238E27FC236}">
                <a16:creationId xmlns:a16="http://schemas.microsoft.com/office/drawing/2014/main" id="{BE8CCC42-FAED-4680-B6DA-7A50CA0F7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82" y="1317020"/>
            <a:ext cx="6331050" cy="422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42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0C61C36-53F6-4A5D-AF00-A3669D1EA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426" y="2553177"/>
            <a:ext cx="3253747" cy="2702057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886FB35-E7D4-4EEF-A5E6-897044EFF2B2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708205" cy="990600"/>
          </a:xfrm>
          <a:prstGeom prst="rect">
            <a:avLst/>
          </a:prstGeom>
        </p:spPr>
        <p:txBody>
          <a:bodyPr vert="horz" lIns="14400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A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major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hurdle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has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been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that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most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animal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studies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have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been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performed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in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anaesthetised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preparations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. </a:t>
            </a:r>
            <a:endParaRPr lang="en-US" sz="2400" dirty="0">
              <a:solidFill>
                <a:schemeClr val="bg1"/>
              </a:solidFill>
              <a:latin typeface="SwitzerlandLight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DC4F44-1ECE-417A-9E53-7836219F4C6A}"/>
              </a:ext>
            </a:extLst>
          </p:cNvPr>
          <p:cNvSpPr txBox="1">
            <a:spLocks/>
          </p:cNvSpPr>
          <p:nvPr/>
        </p:nvSpPr>
        <p:spPr>
          <a:xfrm>
            <a:off x="-451290" y="4971618"/>
            <a:ext cx="3486150" cy="292748"/>
          </a:xfrm>
          <a:prstGeom prst="rect">
            <a:avLst/>
          </a:prstGeom>
        </p:spPr>
        <p:txBody>
          <a:bodyPr vert="horz" lIns="14400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000" dirty="0">
                <a:solidFill>
                  <a:schemeClr val="tx1"/>
                </a:solidFill>
                <a:latin typeface="SwitzerlandLight" pitchFamily="2" charset="0"/>
              </a:rPr>
              <a:t>Matthias Gumbert</a:t>
            </a:r>
            <a:endParaRPr lang="en-US" sz="1000" dirty="0">
              <a:solidFill>
                <a:schemeClr val="tx1"/>
              </a:solidFill>
              <a:latin typeface="SwitzerlandLight" pitchFamily="2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D82F282-36BE-4C82-A8D4-0A57BB715A2A}"/>
              </a:ext>
            </a:extLst>
          </p:cNvPr>
          <p:cNvSpPr txBox="1">
            <a:spLocks/>
          </p:cNvSpPr>
          <p:nvPr/>
        </p:nvSpPr>
        <p:spPr>
          <a:xfrm>
            <a:off x="0" y="5997551"/>
            <a:ext cx="12192001" cy="860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In </a:t>
            </a:r>
            <a:r>
              <a:rPr lang="de-DE" sz="2000" b="1" dirty="0" err="1">
                <a:solidFill>
                  <a:srgbClr val="0070C0"/>
                </a:solidFill>
                <a:latin typeface="Swis721 BT" panose="020B0504020202020204" pitchFamily="34" charset="0"/>
              </a:rPr>
              <a:t>anaesthetised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animals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,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there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is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rgbClr val="C00000"/>
                </a:solidFill>
                <a:latin typeface="Swis721 BT" panose="020B0504020202020204" pitchFamily="34" charset="0"/>
              </a:rPr>
              <a:t>no</a:t>
            </a:r>
            <a:r>
              <a:rPr lang="de-DE" sz="2000" b="1" dirty="0">
                <a:solidFill>
                  <a:srgbClr val="C00000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rgbClr val="C00000"/>
                </a:solidFill>
                <a:latin typeface="Swis721 BT" panose="020B0504020202020204" pitchFamily="34" charset="0"/>
              </a:rPr>
              <a:t>evidence</a:t>
            </a:r>
            <a:r>
              <a:rPr lang="de-DE" sz="2000" b="1" dirty="0">
                <a:solidFill>
                  <a:srgbClr val="C00000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for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prominent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tuning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toward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the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>
                <a:solidFill>
                  <a:srgbClr val="00B050"/>
                </a:solidFill>
                <a:latin typeface="Swis721 BT" panose="020B0504020202020204" pitchFamily="34" charset="0"/>
              </a:rPr>
              <a:t>front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!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BF1052-196D-4A25-BF5B-1AEB2412AE3C}"/>
              </a:ext>
            </a:extLst>
          </p:cNvPr>
          <p:cNvSpPr txBox="1">
            <a:spLocks/>
          </p:cNvSpPr>
          <p:nvPr/>
        </p:nvSpPr>
        <p:spPr>
          <a:xfrm>
            <a:off x="11391088" y="6565252"/>
            <a:ext cx="800911" cy="292748"/>
          </a:xfrm>
          <a:prstGeom prst="rect">
            <a:avLst/>
          </a:prstGeom>
        </p:spPr>
        <p:txBody>
          <a:bodyPr vert="horz" lIns="14400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1"/>
                </a:solidFill>
                <a:latin typeface="SwitzerlandLight" pitchFamily="2" charset="0"/>
              </a:rPr>
              <a:t>3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6673DAE-59C6-494F-9C5A-67B4F23F83AC}"/>
              </a:ext>
            </a:extLst>
          </p:cNvPr>
          <p:cNvSpPr txBox="1"/>
          <p:nvPr/>
        </p:nvSpPr>
        <p:spPr>
          <a:xfrm>
            <a:off x="7949611" y="2414677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  <a:latin typeface="Swis721 BT" panose="020B0504020202020204" pitchFamily="34" charset="0"/>
              </a:rPr>
              <a:t>Contra. </a:t>
            </a:r>
          </a:p>
          <a:p>
            <a:pPr algn="ctr"/>
            <a:r>
              <a:rPr lang="en-US" sz="1200" dirty="0">
                <a:solidFill>
                  <a:srgbClr val="00B050"/>
                </a:solidFill>
                <a:latin typeface="Swis721 BT" panose="020B0504020202020204" pitchFamily="34" charset="0"/>
              </a:rPr>
              <a:t>side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12E56F1-AD9E-41DD-ACF0-8BCA78CDB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59" y="2553177"/>
            <a:ext cx="1952777" cy="2315057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C733CDC-3D44-4FC6-9F5E-303D541E6526}"/>
              </a:ext>
            </a:extLst>
          </p:cNvPr>
          <p:cNvSpPr txBox="1"/>
          <p:nvPr/>
        </p:nvSpPr>
        <p:spPr>
          <a:xfrm>
            <a:off x="2255670" y="2718157"/>
            <a:ext cx="295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699FF"/>
                </a:solidFill>
                <a:latin typeface="Swis721 BT" panose="020B0504020202020204" pitchFamily="34" charset="0"/>
              </a:rPr>
              <a:t>z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9F13041-91D0-4903-934D-5BE2B50C6896}"/>
              </a:ext>
            </a:extLst>
          </p:cNvPr>
          <p:cNvSpPr txBox="1"/>
          <p:nvPr/>
        </p:nvSpPr>
        <p:spPr>
          <a:xfrm>
            <a:off x="2424150" y="2384111"/>
            <a:ext cx="295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699FF"/>
                </a:solidFill>
                <a:latin typeface="Swis721 BT" panose="020B0504020202020204" pitchFamily="34" charset="0"/>
              </a:rPr>
              <a:t>z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DA068E-47AF-4B0A-909E-AB2056132079}"/>
              </a:ext>
            </a:extLst>
          </p:cNvPr>
          <p:cNvSpPr txBox="1"/>
          <p:nvPr/>
        </p:nvSpPr>
        <p:spPr>
          <a:xfrm>
            <a:off x="2599644" y="1993966"/>
            <a:ext cx="295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6699FF"/>
                </a:solidFill>
                <a:latin typeface="Swis721 BT" panose="020B0504020202020204" pitchFamily="34" charset="0"/>
              </a:rPr>
              <a:t>z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AFDCFD7-A38A-4BB2-9B70-C2FB4D160E49}"/>
              </a:ext>
            </a:extLst>
          </p:cNvPr>
          <p:cNvSpPr txBox="1"/>
          <p:nvPr/>
        </p:nvSpPr>
        <p:spPr>
          <a:xfrm>
            <a:off x="6881707" y="5133561"/>
            <a:ext cx="264973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SwitzerlandLight" panose="02000500000000000000" pitchFamily="2" charset="0"/>
              </a:rPr>
              <a:t>Adapted from </a:t>
            </a:r>
            <a:r>
              <a:rPr lang="en-US" sz="1050" dirty="0" err="1">
                <a:latin typeface="SwitzerlandLight" panose="02000500000000000000" pitchFamily="2" charset="0"/>
              </a:rPr>
              <a:t>Panniello</a:t>
            </a:r>
            <a:r>
              <a:rPr lang="en-US" sz="1050" dirty="0">
                <a:latin typeface="SwitzerlandLight" panose="02000500000000000000" pitchFamily="2" charset="0"/>
              </a:rPr>
              <a:t> et al. (2018)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B99475C-7098-4E69-BC1B-7590E95AE1B3}"/>
              </a:ext>
            </a:extLst>
          </p:cNvPr>
          <p:cNvSpPr txBox="1"/>
          <p:nvPr/>
        </p:nvSpPr>
        <p:spPr>
          <a:xfrm>
            <a:off x="7063047" y="3833438"/>
            <a:ext cx="544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  <a:latin typeface="Swis721 BT" panose="020B0504020202020204" pitchFamily="34" charset="0"/>
              </a:rPr>
              <a:t>Front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4EEDE05-F15B-451D-AF3E-BDE6637C2983}"/>
              </a:ext>
            </a:extLst>
          </p:cNvPr>
          <p:cNvSpPr txBox="1"/>
          <p:nvPr/>
        </p:nvSpPr>
        <p:spPr>
          <a:xfrm>
            <a:off x="5949302" y="3910709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B050"/>
                </a:solidFill>
                <a:latin typeface="Swis721 BT" panose="020B0504020202020204" pitchFamily="34" charset="0"/>
              </a:rPr>
              <a:t>Ipsi</a:t>
            </a:r>
            <a:r>
              <a:rPr lang="en-US" sz="1200" dirty="0">
                <a:solidFill>
                  <a:srgbClr val="00B050"/>
                </a:solidFill>
                <a:latin typeface="Swis721 BT" panose="020B0504020202020204" pitchFamily="34" charset="0"/>
              </a:rPr>
              <a:t>. side</a:t>
            </a:r>
          </a:p>
        </p:txBody>
      </p:sp>
    </p:spTree>
    <p:extLst>
      <p:ext uri="{BB962C8B-B14F-4D97-AF65-F5344CB8AC3E}">
        <p14:creationId xmlns:p14="http://schemas.microsoft.com/office/powerpoint/2010/main" val="310926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886FB35-E7D4-4EEF-A5E6-897044EFF2B2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708205" cy="990600"/>
          </a:xfrm>
          <a:prstGeom prst="rect">
            <a:avLst/>
          </a:prstGeom>
        </p:spPr>
        <p:txBody>
          <a:bodyPr vert="horz" lIns="14400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So,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we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compared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spatial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tuning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in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the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auditory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cortex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of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mice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between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rgbClr val="00B0F0"/>
                </a:solidFill>
                <a:latin typeface="SwitzerlandLight" pitchFamily="2" charset="0"/>
              </a:rPr>
              <a:t>anaesthetised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and </a:t>
            </a:r>
            <a:r>
              <a:rPr lang="de-DE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SwitzerlandLight" pitchFamily="2" charset="0"/>
              </a:rPr>
              <a:t>awake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states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using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rgbClr val="92D050"/>
                </a:solidFill>
                <a:latin typeface="SwitzerlandLight" pitchFamily="2" charset="0"/>
              </a:rPr>
              <a:t>chronic</a:t>
            </a:r>
            <a:r>
              <a:rPr lang="de-DE" sz="2400" dirty="0">
                <a:solidFill>
                  <a:srgbClr val="92D050"/>
                </a:solidFill>
                <a:latin typeface="SwitzerlandLight" pitchFamily="2" charset="0"/>
              </a:rPr>
              <a:t> Ca-imaging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.  </a:t>
            </a:r>
            <a:endParaRPr lang="en-US" sz="2400" dirty="0">
              <a:solidFill>
                <a:schemeClr val="bg1"/>
              </a:solidFill>
              <a:latin typeface="SwitzerlandLight" pitchFamily="2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DDC4F44-1ECE-417A-9E53-7836219F4C6A}"/>
              </a:ext>
            </a:extLst>
          </p:cNvPr>
          <p:cNvSpPr txBox="1">
            <a:spLocks/>
          </p:cNvSpPr>
          <p:nvPr/>
        </p:nvSpPr>
        <p:spPr>
          <a:xfrm>
            <a:off x="8206399" y="5580235"/>
            <a:ext cx="3169227" cy="292748"/>
          </a:xfrm>
          <a:prstGeom prst="rect">
            <a:avLst/>
          </a:prstGeom>
        </p:spPr>
        <p:txBody>
          <a:bodyPr vert="horz" lIns="14400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000" dirty="0">
                <a:solidFill>
                  <a:schemeClr val="bg1"/>
                </a:solidFill>
                <a:latin typeface="SwitzerlandLight" pitchFamily="2" charset="0"/>
              </a:rPr>
              <a:t>Matthias Gumbert</a:t>
            </a:r>
            <a:endParaRPr lang="en-US" sz="1000" dirty="0">
              <a:solidFill>
                <a:schemeClr val="bg1"/>
              </a:solidFill>
              <a:latin typeface="SwitzerlandLight" pitchFamily="2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BF1052-196D-4A25-BF5B-1AEB2412AE3C}"/>
              </a:ext>
            </a:extLst>
          </p:cNvPr>
          <p:cNvSpPr txBox="1">
            <a:spLocks/>
          </p:cNvSpPr>
          <p:nvPr/>
        </p:nvSpPr>
        <p:spPr>
          <a:xfrm>
            <a:off x="11391088" y="6565252"/>
            <a:ext cx="800911" cy="292748"/>
          </a:xfrm>
          <a:prstGeom prst="rect">
            <a:avLst/>
          </a:prstGeom>
        </p:spPr>
        <p:txBody>
          <a:bodyPr vert="horz" lIns="14400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bg1"/>
                </a:solidFill>
                <a:latin typeface="SwitzerlandLight" pitchFamily="2" charset="0"/>
              </a:rPr>
              <a:t>4</a:t>
            </a:r>
          </a:p>
        </p:txBody>
      </p:sp>
      <p:pic>
        <p:nvPicPr>
          <p:cNvPr id="8" name="20180628_a_030_Pl1_5sek">
            <a:hlinkClick r:id="" action="ppaction://media"/>
            <a:extLst>
              <a:ext uri="{FF2B5EF4-FFF2-40B4-BE49-F238E27FC236}">
                <a16:creationId xmlns:a16="http://schemas.microsoft.com/office/drawing/2014/main" id="{1163B33C-C112-4573-8DAD-58DFAB4C9C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88248" y="1115167"/>
            <a:ext cx="4465068" cy="4465068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18B8D10A-32BF-401D-A138-1858C068C177}"/>
              </a:ext>
            </a:extLst>
          </p:cNvPr>
          <p:cNvSpPr txBox="1">
            <a:spLocks/>
          </p:cNvSpPr>
          <p:nvPr/>
        </p:nvSpPr>
        <p:spPr>
          <a:xfrm>
            <a:off x="1" y="6290299"/>
            <a:ext cx="2957208" cy="5677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200" b="1" dirty="0">
                <a:solidFill>
                  <a:srgbClr val="92D050"/>
                </a:solidFill>
                <a:latin typeface="Swis721 BT" panose="020B0504020202020204" pitchFamily="34" charset="0"/>
              </a:rPr>
              <a:t>Green:</a:t>
            </a:r>
            <a:r>
              <a:rPr lang="de-DE" sz="1200" b="1" dirty="0">
                <a:solidFill>
                  <a:schemeClr val="bg1"/>
                </a:solidFill>
                <a:latin typeface="Swis721 BT" panose="020B0504020202020204" pitchFamily="34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Swis721 BT" panose="020B0504020202020204" pitchFamily="34" charset="0"/>
              </a:rPr>
              <a:t>calcium</a:t>
            </a:r>
            <a:r>
              <a:rPr lang="de-DE" sz="1200" b="1" dirty="0">
                <a:solidFill>
                  <a:schemeClr val="bg1"/>
                </a:solidFill>
                <a:latin typeface="Swis721 BT" panose="020B0504020202020204" pitchFamily="34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Swis721 BT" panose="020B0504020202020204" pitchFamily="34" charset="0"/>
              </a:rPr>
              <a:t>indicator</a:t>
            </a:r>
            <a:r>
              <a:rPr lang="de-DE" sz="1200" b="1" dirty="0">
                <a:solidFill>
                  <a:schemeClr val="bg1"/>
                </a:solidFill>
                <a:latin typeface="Swis721 BT" panose="020B0504020202020204" pitchFamily="34" charset="0"/>
              </a:rPr>
              <a:t> (GCamp6s)</a:t>
            </a:r>
          </a:p>
          <a:p>
            <a:pPr algn="l"/>
            <a:r>
              <a:rPr lang="de-DE" sz="1200" b="1" dirty="0">
                <a:solidFill>
                  <a:srgbClr val="FF00FF"/>
                </a:solidFill>
                <a:latin typeface="Swis721 BT" panose="020B0504020202020204" pitchFamily="34" charset="0"/>
              </a:rPr>
              <a:t>Magenta: </a:t>
            </a:r>
            <a:r>
              <a:rPr lang="de-DE" sz="1200" b="1" dirty="0" err="1">
                <a:solidFill>
                  <a:schemeClr val="bg1"/>
                </a:solidFill>
                <a:latin typeface="Swis721 BT" panose="020B0504020202020204" pitchFamily="34" charset="0"/>
              </a:rPr>
              <a:t>structural</a:t>
            </a:r>
            <a:r>
              <a:rPr lang="de-DE" sz="1200" b="1" dirty="0">
                <a:solidFill>
                  <a:schemeClr val="bg1"/>
                </a:solidFill>
                <a:latin typeface="Swis721 BT" panose="020B0504020202020204" pitchFamily="34" charset="0"/>
              </a:rPr>
              <a:t> </a:t>
            </a:r>
            <a:r>
              <a:rPr lang="de-DE" sz="1200" b="1" dirty="0" err="1">
                <a:solidFill>
                  <a:schemeClr val="bg1"/>
                </a:solidFill>
                <a:latin typeface="Swis721 BT" panose="020B0504020202020204" pitchFamily="34" charset="0"/>
              </a:rPr>
              <a:t>marker</a:t>
            </a:r>
            <a:r>
              <a:rPr lang="de-DE" sz="1200" b="1" dirty="0">
                <a:solidFill>
                  <a:schemeClr val="bg1"/>
                </a:solidFill>
                <a:latin typeface="Swis721 BT" panose="020B0504020202020204" pitchFamily="34" charset="0"/>
              </a:rPr>
              <a:t> (mRuby2)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491FB77-554F-4E52-8B55-8243E22C964D}"/>
              </a:ext>
            </a:extLst>
          </p:cNvPr>
          <p:cNvSpPr txBox="1">
            <a:spLocks/>
          </p:cNvSpPr>
          <p:nvPr/>
        </p:nvSpPr>
        <p:spPr>
          <a:xfrm>
            <a:off x="5849565" y="5872983"/>
            <a:ext cx="6342434" cy="860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b="1" dirty="0">
                <a:solidFill>
                  <a:srgbClr val="92D050"/>
                </a:solidFill>
                <a:latin typeface="Swis721 BT" panose="020B0504020202020204" pitchFamily="34" charset="0"/>
              </a:rPr>
              <a:t>Calcium </a:t>
            </a:r>
            <a:r>
              <a:rPr lang="de-DE" sz="2000" b="1" dirty="0" err="1">
                <a:solidFill>
                  <a:srgbClr val="92D050"/>
                </a:solidFill>
                <a:latin typeface="Swis721 BT" panose="020B0504020202020204" pitchFamily="34" charset="0"/>
              </a:rPr>
              <a:t>levels</a:t>
            </a:r>
            <a:r>
              <a:rPr lang="de-DE" sz="2000" b="1" dirty="0">
                <a:solidFill>
                  <a:srgbClr val="92D050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rgbClr val="92D050"/>
                </a:solidFill>
                <a:latin typeface="Swis721 BT" panose="020B0504020202020204" pitchFamily="34" charset="0"/>
              </a:rPr>
              <a:t>are</a:t>
            </a:r>
            <a:r>
              <a:rPr lang="de-DE" sz="2000" b="1" dirty="0">
                <a:solidFill>
                  <a:srgbClr val="92D050"/>
                </a:solidFill>
                <a:latin typeface="Swis721 BT" panose="020B0504020202020204" pitchFamily="34" charset="0"/>
              </a:rPr>
              <a:t> a </a:t>
            </a:r>
            <a:r>
              <a:rPr lang="de-DE" sz="2000" b="1" dirty="0" err="1">
                <a:solidFill>
                  <a:srgbClr val="92D050"/>
                </a:solidFill>
                <a:latin typeface="Swis721 BT" panose="020B0504020202020204" pitchFamily="34" charset="0"/>
              </a:rPr>
              <a:t>proxy</a:t>
            </a:r>
            <a:r>
              <a:rPr lang="de-DE" sz="2000" b="1" dirty="0">
                <a:solidFill>
                  <a:srgbClr val="92D050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rgbClr val="92D050"/>
                </a:solidFill>
                <a:latin typeface="Swis721 BT" panose="020B0504020202020204" pitchFamily="34" charset="0"/>
              </a:rPr>
              <a:t>of</a:t>
            </a:r>
            <a:r>
              <a:rPr lang="de-DE" sz="2000" b="1" dirty="0">
                <a:solidFill>
                  <a:srgbClr val="92D050"/>
                </a:solidFill>
                <a:latin typeface="Swis721 BT" panose="020B0504020202020204" pitchFamily="34" charset="0"/>
              </a:rPr>
              <a:t> neuronal </a:t>
            </a:r>
            <a:r>
              <a:rPr lang="de-DE" sz="2000" b="1" dirty="0" err="1">
                <a:solidFill>
                  <a:srgbClr val="92D050"/>
                </a:solidFill>
                <a:latin typeface="Swis721 BT" panose="020B0504020202020204" pitchFamily="34" charset="0"/>
              </a:rPr>
              <a:t>activity</a:t>
            </a:r>
            <a:r>
              <a:rPr lang="de-DE" sz="2000" b="1" dirty="0">
                <a:solidFill>
                  <a:srgbClr val="92D050"/>
                </a:solidFill>
                <a:latin typeface="Swis721 BT" panose="020B0504020202020204" pitchFamily="34" charset="0"/>
              </a:rPr>
              <a:t>.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8E10BA8-B2F6-4910-A75C-908E67ED73D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5" t="34214" r="26141" b="10687"/>
          <a:stretch/>
        </p:blipFill>
        <p:spPr>
          <a:xfrm rot="10800000">
            <a:off x="814560" y="1115165"/>
            <a:ext cx="4465067" cy="4465067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489C8F6F-B483-443D-94E2-18CD77AA41BD}"/>
              </a:ext>
            </a:extLst>
          </p:cNvPr>
          <p:cNvSpPr txBox="1">
            <a:spLocks/>
          </p:cNvSpPr>
          <p:nvPr/>
        </p:nvSpPr>
        <p:spPr>
          <a:xfrm>
            <a:off x="-124124" y="5872983"/>
            <a:ext cx="6342434" cy="860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b="1" dirty="0">
                <a:solidFill>
                  <a:schemeClr val="bg1"/>
                </a:solidFill>
                <a:latin typeface="Swis721 BT" panose="020B0504020202020204" pitchFamily="34" charset="0"/>
              </a:rPr>
              <a:t>The </a:t>
            </a:r>
            <a:r>
              <a:rPr lang="de-DE" sz="2000" b="1" dirty="0" err="1">
                <a:solidFill>
                  <a:schemeClr val="bg1"/>
                </a:solidFill>
                <a:latin typeface="Swis721 BT" panose="020B0504020202020204" pitchFamily="34" charset="0"/>
              </a:rPr>
              <a:t>setup</a:t>
            </a:r>
            <a:endParaRPr lang="de-DE" sz="2000" b="1" dirty="0">
              <a:solidFill>
                <a:schemeClr val="bg1"/>
              </a:solidFill>
              <a:latin typeface="Swis721 BT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2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8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5" grpId="0"/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886FB35-E7D4-4EEF-A5E6-897044EFF2B2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708205" cy="990600"/>
          </a:xfrm>
          <a:prstGeom prst="rect">
            <a:avLst/>
          </a:prstGeom>
        </p:spPr>
        <p:txBody>
          <a:bodyPr vert="horz" lIns="14400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We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found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prominent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tuning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toward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the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>
                <a:solidFill>
                  <a:srgbClr val="92D050"/>
                </a:solidFill>
                <a:latin typeface="SwitzerlandLight" pitchFamily="2" charset="0"/>
              </a:rPr>
              <a:t>front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in </a:t>
            </a:r>
            <a:r>
              <a:rPr lang="de-DE" sz="2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SwitzerlandLight" pitchFamily="2" charset="0"/>
              </a:rPr>
              <a:t>awake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animals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!</a:t>
            </a:r>
            <a:endParaRPr lang="en-US" sz="2400" dirty="0">
              <a:solidFill>
                <a:schemeClr val="bg1"/>
              </a:solidFill>
              <a:latin typeface="SwitzerlandLight" pitchFamily="2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BF1052-196D-4A25-BF5B-1AEB2412AE3C}"/>
              </a:ext>
            </a:extLst>
          </p:cNvPr>
          <p:cNvSpPr txBox="1">
            <a:spLocks/>
          </p:cNvSpPr>
          <p:nvPr/>
        </p:nvSpPr>
        <p:spPr>
          <a:xfrm>
            <a:off x="11391088" y="6565252"/>
            <a:ext cx="800911" cy="292748"/>
          </a:xfrm>
          <a:prstGeom prst="rect">
            <a:avLst/>
          </a:prstGeom>
        </p:spPr>
        <p:txBody>
          <a:bodyPr vert="horz" lIns="14400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1"/>
                </a:solidFill>
                <a:latin typeface="SwitzerlandLight" pitchFamily="2" charset="0"/>
              </a:rPr>
              <a:t>5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3FADF2-2842-406D-8CD9-105BC195C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8" y="1129004"/>
            <a:ext cx="9033186" cy="55892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7E9F729-67DC-4B50-B201-EB851D10E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8" y="1129004"/>
            <a:ext cx="9033186" cy="558929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7D4F6A5-A9FF-4E23-BCD4-B16AD6A8F4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8" y="1129004"/>
            <a:ext cx="9033186" cy="558929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5820843-1DA8-4C31-9592-E6DB564954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8" y="1129004"/>
            <a:ext cx="9033186" cy="558929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D18E21F-8741-42B4-A649-DB3E59C31E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8" y="1129004"/>
            <a:ext cx="9033186" cy="5589296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52C9EEF-CEBC-4234-A113-2A1E2AEC9FAA}"/>
              </a:ext>
            </a:extLst>
          </p:cNvPr>
          <p:cNvSpPr txBox="1">
            <a:spLocks/>
          </p:cNvSpPr>
          <p:nvPr/>
        </p:nvSpPr>
        <p:spPr>
          <a:xfrm>
            <a:off x="340212" y="5728996"/>
            <a:ext cx="2413000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2000" b="1" dirty="0" err="1">
                <a:solidFill>
                  <a:srgbClr val="C00000"/>
                </a:solidFill>
                <a:latin typeface="Swis721 BT" panose="020B0504020202020204" pitchFamily="34" charset="0"/>
              </a:rPr>
              <a:t>Awake</a:t>
            </a:r>
            <a:endParaRPr lang="de-DE" sz="2000" b="1" dirty="0">
              <a:solidFill>
                <a:srgbClr val="C00000"/>
              </a:solidFill>
              <a:latin typeface="Swis721 BT" panose="020B0504020202020204" pitchFamily="34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FE3E8FB-E6B4-4632-97BA-A463C3817401}"/>
              </a:ext>
            </a:extLst>
          </p:cNvPr>
          <p:cNvSpPr txBox="1">
            <a:spLocks/>
          </p:cNvSpPr>
          <p:nvPr/>
        </p:nvSpPr>
        <p:spPr>
          <a:xfrm>
            <a:off x="340212" y="4458996"/>
            <a:ext cx="2413000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2000" b="1" dirty="0" err="1">
                <a:solidFill>
                  <a:srgbClr val="0070C0"/>
                </a:solidFill>
                <a:latin typeface="Swis721 BT" panose="020B0504020202020204" pitchFamily="34" charset="0"/>
              </a:rPr>
              <a:t>Anaesthetised</a:t>
            </a:r>
            <a:endParaRPr lang="de-DE" sz="2000" b="1" dirty="0">
              <a:solidFill>
                <a:srgbClr val="0070C0"/>
              </a:solidFill>
              <a:latin typeface="Swis721 BT" panose="020B0504020202020204" pitchFamily="3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9F24F9F-FA86-461C-9933-73764C6FF2AB}"/>
              </a:ext>
            </a:extLst>
          </p:cNvPr>
          <p:cNvSpPr txBox="1">
            <a:spLocks/>
          </p:cNvSpPr>
          <p:nvPr/>
        </p:nvSpPr>
        <p:spPr>
          <a:xfrm>
            <a:off x="9708203" y="4458996"/>
            <a:ext cx="1830021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000" b="1" dirty="0">
                <a:solidFill>
                  <a:srgbClr val="0070C0"/>
                </a:solidFill>
                <a:latin typeface="Swis721 BT" panose="020B0504020202020204" pitchFamily="34" charset="0"/>
              </a:rPr>
              <a:t>Contra. </a:t>
            </a:r>
            <a:r>
              <a:rPr lang="de-DE" sz="2000" b="1" dirty="0" err="1">
                <a:solidFill>
                  <a:srgbClr val="0070C0"/>
                </a:solidFill>
                <a:latin typeface="Swis721 BT" panose="020B0504020202020204" pitchFamily="34" charset="0"/>
              </a:rPr>
              <a:t>tuned</a:t>
            </a:r>
            <a:endParaRPr lang="de-DE" sz="2000" b="1" dirty="0">
              <a:solidFill>
                <a:srgbClr val="0070C0"/>
              </a:solidFill>
              <a:latin typeface="Swis721 BT" panose="020B0504020202020204" pitchFamily="34" charset="0"/>
            </a:endParaRP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33BD1D4-93B6-42C0-9D9B-09704DA3BF74}"/>
              </a:ext>
            </a:extLst>
          </p:cNvPr>
          <p:cNvSpPr txBox="1">
            <a:spLocks/>
          </p:cNvSpPr>
          <p:nvPr/>
        </p:nvSpPr>
        <p:spPr>
          <a:xfrm>
            <a:off x="9708203" y="5584017"/>
            <a:ext cx="1830021" cy="40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000" b="1" dirty="0">
                <a:solidFill>
                  <a:srgbClr val="C00000"/>
                </a:solidFill>
                <a:latin typeface="Swis721 BT" panose="020B0504020202020204" pitchFamily="34" charset="0"/>
              </a:rPr>
              <a:t>Front </a:t>
            </a:r>
            <a:r>
              <a:rPr lang="de-DE" sz="2000" b="1" dirty="0" err="1">
                <a:solidFill>
                  <a:srgbClr val="C00000"/>
                </a:solidFill>
                <a:latin typeface="Swis721 BT" panose="020B0504020202020204" pitchFamily="34" charset="0"/>
              </a:rPr>
              <a:t>tuned</a:t>
            </a:r>
            <a:endParaRPr lang="de-DE" sz="2000" b="1" dirty="0">
              <a:solidFill>
                <a:srgbClr val="C00000"/>
              </a:solidFill>
              <a:latin typeface="Swis721 BT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26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886FB35-E7D4-4EEF-A5E6-897044EFF2B2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708205" cy="990600"/>
          </a:xfrm>
          <a:prstGeom prst="rect">
            <a:avLst/>
          </a:prstGeom>
        </p:spPr>
        <p:txBody>
          <a:bodyPr vert="horz" lIns="14400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But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we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still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have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a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problem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: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how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to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understand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how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the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b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</a:b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population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of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neurons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encodes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space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under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 different </a:t>
            </a:r>
            <a:r>
              <a:rPr lang="de-DE" sz="2400" dirty="0" err="1">
                <a:solidFill>
                  <a:schemeClr val="bg1"/>
                </a:solidFill>
                <a:latin typeface="SwitzerlandLight" pitchFamily="2" charset="0"/>
              </a:rPr>
              <a:t>states</a:t>
            </a:r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?</a:t>
            </a:r>
            <a:endParaRPr lang="en-US" sz="2400" dirty="0">
              <a:solidFill>
                <a:schemeClr val="bg1"/>
              </a:solidFill>
              <a:latin typeface="SwitzerlandLight" pitchFamily="2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BF1052-196D-4A25-BF5B-1AEB2412AE3C}"/>
              </a:ext>
            </a:extLst>
          </p:cNvPr>
          <p:cNvSpPr txBox="1">
            <a:spLocks/>
          </p:cNvSpPr>
          <p:nvPr/>
        </p:nvSpPr>
        <p:spPr>
          <a:xfrm>
            <a:off x="11391088" y="6565252"/>
            <a:ext cx="800911" cy="292748"/>
          </a:xfrm>
          <a:prstGeom prst="rect">
            <a:avLst/>
          </a:prstGeom>
        </p:spPr>
        <p:txBody>
          <a:bodyPr vert="horz" lIns="14400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1"/>
                </a:solidFill>
                <a:latin typeface="SwitzerlandLight" pitchFamily="2" charset="0"/>
              </a:rPr>
              <a:t>6</a:t>
            </a:r>
          </a:p>
        </p:txBody>
      </p:sp>
      <p:pic>
        <p:nvPicPr>
          <p:cNvPr id="1026" name="Picture 2" descr="Brain Surface Gyri.SVG">
            <a:extLst>
              <a:ext uri="{FF2B5EF4-FFF2-40B4-BE49-F238E27FC236}">
                <a16:creationId xmlns:a16="http://schemas.microsoft.com/office/drawing/2014/main" id="{83642477-C080-4B98-8BDE-B4C02E7AF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988" y="1050606"/>
            <a:ext cx="7410026" cy="529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165B20FC-B1EC-40AA-A9EE-A066AF42A3CE}"/>
              </a:ext>
            </a:extLst>
          </p:cNvPr>
          <p:cNvSpPr txBox="1">
            <a:spLocks/>
          </p:cNvSpPr>
          <p:nvPr/>
        </p:nvSpPr>
        <p:spPr>
          <a:xfrm>
            <a:off x="8337974" y="6048984"/>
            <a:ext cx="1192106" cy="292748"/>
          </a:xfrm>
          <a:prstGeom prst="rect">
            <a:avLst/>
          </a:prstGeom>
        </p:spPr>
        <p:txBody>
          <a:bodyPr vert="horz" lIns="14400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1"/>
                </a:solidFill>
                <a:latin typeface="SwitzerlandLight" pitchFamily="2" charset="0"/>
              </a:rPr>
              <a:t>Wikipedia.org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77C6F6-9A1E-4695-B905-460B4A478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933" y="1804027"/>
            <a:ext cx="2764800" cy="2324320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A279CEF7-7C57-476F-90E2-632D6D92B89E}"/>
              </a:ext>
            </a:extLst>
          </p:cNvPr>
          <p:cNvSpPr txBox="1">
            <a:spLocks/>
          </p:cNvSpPr>
          <p:nvPr/>
        </p:nvSpPr>
        <p:spPr>
          <a:xfrm>
            <a:off x="37895" y="6109546"/>
            <a:ext cx="9414932" cy="748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There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is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no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„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map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“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of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auditory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space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in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the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cortex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, </a:t>
            </a:r>
            <a:b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</a:b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so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positions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cannot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be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simply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„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read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-out“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based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on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location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in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the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chemeClr val="tx1"/>
                </a:solidFill>
                <a:latin typeface="Swis721 BT" panose="020B0504020202020204" pitchFamily="34" charset="0"/>
              </a:rPr>
              <a:t>brain</a:t>
            </a:r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!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83D9E821-F7A0-4267-8FAA-E3406992392C}"/>
              </a:ext>
            </a:extLst>
          </p:cNvPr>
          <p:cNvSpPr txBox="1">
            <a:spLocks/>
          </p:cNvSpPr>
          <p:nvPr/>
        </p:nvSpPr>
        <p:spPr>
          <a:xfrm>
            <a:off x="5707175" y="1843296"/>
            <a:ext cx="2167466" cy="3045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800" b="1" dirty="0">
                <a:solidFill>
                  <a:srgbClr val="FF0000"/>
                </a:solidFill>
                <a:latin typeface="Swis721 BT" panose="020B0504020202020204" pitchFamily="34" charset="0"/>
              </a:rPr>
              <a:t>×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A1BE1625-FB11-4A35-AB45-DB1D6E64BF7D}"/>
              </a:ext>
            </a:extLst>
          </p:cNvPr>
          <p:cNvSpPr txBox="1">
            <a:spLocks/>
          </p:cNvSpPr>
          <p:nvPr/>
        </p:nvSpPr>
        <p:spPr>
          <a:xfrm>
            <a:off x="8237658" y="1498365"/>
            <a:ext cx="1923626" cy="860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b="1" dirty="0" err="1">
                <a:solidFill>
                  <a:srgbClr val="0070C0"/>
                </a:solidFill>
                <a:latin typeface="Swis721 BT" panose="020B0504020202020204" pitchFamily="34" charset="0"/>
              </a:rPr>
              <a:t>Auditory</a:t>
            </a:r>
            <a:r>
              <a:rPr lang="de-DE" sz="2000" b="1" dirty="0">
                <a:solidFill>
                  <a:srgbClr val="0070C0"/>
                </a:solidFill>
                <a:latin typeface="Swis721 BT" panose="020B0504020202020204" pitchFamily="34" charset="0"/>
              </a:rPr>
              <a:t> </a:t>
            </a:r>
            <a:r>
              <a:rPr lang="de-DE" sz="2000" b="1" dirty="0" err="1">
                <a:solidFill>
                  <a:srgbClr val="0070C0"/>
                </a:solidFill>
                <a:latin typeface="Swis721 BT" panose="020B0504020202020204" pitchFamily="34" charset="0"/>
              </a:rPr>
              <a:t>cortex</a:t>
            </a:r>
            <a:endParaRPr lang="de-DE" sz="2000" b="1" dirty="0">
              <a:solidFill>
                <a:srgbClr val="0070C0"/>
              </a:solidFill>
              <a:latin typeface="Swis721 BT" panose="020B0504020202020204" pitchFamily="34" charset="0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7693FA1E-FD48-4CDC-8BEE-4F8A1C8C7400}"/>
              </a:ext>
            </a:extLst>
          </p:cNvPr>
          <p:cNvCxnSpPr/>
          <p:nvPr/>
        </p:nvCxnSpPr>
        <p:spPr>
          <a:xfrm flipH="1">
            <a:off x="7741920" y="2072640"/>
            <a:ext cx="900853" cy="60282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03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886FB35-E7D4-4EEF-A5E6-897044EFF2B2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9708205" cy="990600"/>
          </a:xfrm>
          <a:prstGeom prst="rect">
            <a:avLst/>
          </a:prstGeom>
        </p:spPr>
        <p:txBody>
          <a:bodyPr vert="horz" lIns="14400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400" dirty="0">
                <a:solidFill>
                  <a:schemeClr val="bg1"/>
                </a:solidFill>
                <a:latin typeface="SwitzerlandLight" pitchFamily="2" charset="0"/>
              </a:rPr>
              <a:t>…</a:t>
            </a:r>
            <a:endParaRPr lang="en-US" sz="2400" dirty="0">
              <a:solidFill>
                <a:schemeClr val="bg1"/>
              </a:solidFill>
              <a:latin typeface="SwitzerlandLight" pitchFamily="2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3BF1052-196D-4A25-BF5B-1AEB2412AE3C}"/>
              </a:ext>
            </a:extLst>
          </p:cNvPr>
          <p:cNvSpPr txBox="1">
            <a:spLocks/>
          </p:cNvSpPr>
          <p:nvPr/>
        </p:nvSpPr>
        <p:spPr>
          <a:xfrm>
            <a:off x="11391088" y="6565252"/>
            <a:ext cx="800911" cy="292748"/>
          </a:xfrm>
          <a:prstGeom prst="rect">
            <a:avLst/>
          </a:prstGeom>
        </p:spPr>
        <p:txBody>
          <a:bodyPr vert="horz" lIns="14400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1"/>
                </a:solidFill>
                <a:latin typeface="SwitzerlandLight" pitchFamily="2" charset="0"/>
              </a:rPr>
              <a:t>6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65B20FC-B1EC-40AA-A9EE-A066AF42A3CE}"/>
              </a:ext>
            </a:extLst>
          </p:cNvPr>
          <p:cNvSpPr txBox="1">
            <a:spLocks/>
          </p:cNvSpPr>
          <p:nvPr/>
        </p:nvSpPr>
        <p:spPr>
          <a:xfrm>
            <a:off x="8337974" y="6048984"/>
            <a:ext cx="1192106" cy="292748"/>
          </a:xfrm>
          <a:prstGeom prst="rect">
            <a:avLst/>
          </a:prstGeom>
        </p:spPr>
        <p:txBody>
          <a:bodyPr vert="horz" lIns="14400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dirty="0">
                <a:solidFill>
                  <a:schemeClr val="tx1"/>
                </a:solidFill>
                <a:latin typeface="SwitzerlandLight" pitchFamily="2" charset="0"/>
              </a:rPr>
              <a:t>Wikipedia.org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A279CEF7-7C57-476F-90E2-632D6D92B89E}"/>
              </a:ext>
            </a:extLst>
          </p:cNvPr>
          <p:cNvSpPr txBox="1">
            <a:spLocks/>
          </p:cNvSpPr>
          <p:nvPr/>
        </p:nvSpPr>
        <p:spPr>
          <a:xfrm>
            <a:off x="37895" y="6109546"/>
            <a:ext cx="9414932" cy="748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000" b="1" dirty="0">
                <a:solidFill>
                  <a:schemeClr val="tx1"/>
                </a:solidFill>
                <a:latin typeface="Swis721 BT" panose="020B05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1358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</Words>
  <Application>Microsoft Office PowerPoint</Application>
  <PresentationFormat>Widescreen</PresentationFormat>
  <Paragraphs>46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Swis721 BT</vt:lpstr>
      <vt:lpstr>Swis721 Lt BT</vt:lpstr>
      <vt:lpstr>SwitzerlandLight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 Myoga</dc:creator>
  <cp:lastModifiedBy>Marija Nedeljkovic</cp:lastModifiedBy>
  <cp:revision>15</cp:revision>
  <dcterms:created xsi:type="dcterms:W3CDTF">2022-08-03T14:21:04Z</dcterms:created>
  <dcterms:modified xsi:type="dcterms:W3CDTF">2022-08-08T15:48:56Z</dcterms:modified>
</cp:coreProperties>
</file>